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19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346" r:id="rId24"/>
    <p:sldId id="347" r:id="rId25"/>
    <p:sldId id="348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4" r:id="rId45"/>
    <p:sldId id="325" r:id="rId46"/>
    <p:sldId id="328" r:id="rId47"/>
    <p:sldId id="327" r:id="rId48"/>
    <p:sldId id="329" r:id="rId49"/>
    <p:sldId id="330" r:id="rId50"/>
    <p:sldId id="321" r:id="rId51"/>
    <p:sldId id="331" r:id="rId52"/>
    <p:sldId id="323" r:id="rId53"/>
    <p:sldId id="332" r:id="rId54"/>
    <p:sldId id="333" r:id="rId55"/>
    <p:sldId id="335" r:id="rId56"/>
    <p:sldId id="326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5" r:id="rId65"/>
    <p:sldId id="334" r:id="rId66"/>
    <p:sldId id="27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2"/>
    <p:restoredTop sz="94648"/>
  </p:normalViewPr>
  <p:slideViewPr>
    <p:cSldViewPr snapToGrid="0" snapToObjects="1">
      <p:cViewPr varScale="1">
        <p:scale>
          <a:sx n="116" d="100"/>
          <a:sy n="116" d="100"/>
        </p:scale>
        <p:origin x="10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98831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07: JSF and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23082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Dr. Andrea </a:t>
            </a:r>
            <a:r>
              <a:rPr lang="en-US" dirty="0" smtClean="0"/>
              <a:t>Arcuri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698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</a:t>
            </a:r>
            <a:r>
              <a:rPr lang="en-US" sz="3200" i="1" dirty="0" smtClean="0"/>
              <a:t>.no</a:t>
            </a:r>
            <a:r>
              <a:rPr lang="en-US" sz="3200" dirty="0" smtClean="0"/>
              <a:t>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</a:t>
            </a:r>
            <a:r>
              <a:rPr lang="en-US" sz="3200" i="1" dirty="0" smtClean="0"/>
              <a:t>arcuriandrea.org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0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IP address is not enough to establish a TCP connection to a remote server</a:t>
            </a:r>
          </a:p>
          <a:p>
            <a:r>
              <a:rPr lang="en-US" dirty="0" smtClean="0"/>
              <a:t>Need to also know the “port”, which is a number in 0-65535 (2^16 -1)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server application </a:t>
            </a:r>
            <a:r>
              <a:rPr lang="en-US" dirty="0" smtClean="0"/>
              <a:t>running on a remote </a:t>
            </a:r>
            <a:r>
              <a:rPr lang="en-US" i="1" dirty="0" smtClean="0"/>
              <a:t>server machine</a:t>
            </a:r>
            <a:r>
              <a:rPr lang="en-US" dirty="0" smtClean="0"/>
              <a:t> will need to specify on which “port” it is listening to</a:t>
            </a:r>
          </a:p>
          <a:p>
            <a:r>
              <a:rPr lang="en-US" dirty="0" smtClean="0"/>
              <a:t>On same machine, you can have several different applications binding to different ports </a:t>
            </a:r>
          </a:p>
          <a:p>
            <a:r>
              <a:rPr lang="en-US" dirty="0" smtClean="0"/>
              <a:t>The range 0-1023 is for </a:t>
            </a:r>
            <a:r>
              <a:rPr lang="en-US" i="1" dirty="0" smtClean="0"/>
              <a:t>reserved</a:t>
            </a:r>
            <a:r>
              <a:rPr lang="en-US" dirty="0" smtClean="0"/>
              <a:t> ports, for very specific, well known types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03" y="1825624"/>
            <a:ext cx="11565924" cy="46513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short-lived communications</a:t>
            </a:r>
          </a:p>
          <a:p>
            <a:pPr lvl="1"/>
            <a:r>
              <a:rPr lang="en-US" dirty="0" smtClean="0"/>
              <a:t>When you establish a connection to a remote server,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 smtClean="0"/>
              <a:t>Essential when you run tests in parallel, and need several server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local IP 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  <a:p>
            <a:r>
              <a:rPr lang="en-US" dirty="0" smtClean="0"/>
              <a:t>Router might block machine-to-machine communications on same network for security reasons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 smtClean="0"/>
              <a:t>When you ask your browser to display “</a:t>
            </a:r>
            <a:r>
              <a:rPr lang="en-US" i="1" dirty="0" smtClean="0"/>
              <a:t>http://www.google.com:80</a:t>
            </a:r>
            <a:r>
              <a:rPr lang="en-US" dirty="0" smtClean="0"/>
              <a:t>”, the browser will do a TCP connection to the remote server</a:t>
            </a:r>
          </a:p>
          <a:p>
            <a:r>
              <a:rPr lang="en-US" dirty="0" smtClean="0"/>
              <a:t>The browser will send a command on this TCP connection, which is a stream of bytes</a:t>
            </a:r>
          </a:p>
          <a:p>
            <a:pPr lvl="1"/>
            <a:r>
              <a:rPr lang="en-US" dirty="0" smtClean="0"/>
              <a:t>Think about it like a byte[] array </a:t>
            </a:r>
            <a:endParaRPr lang="en-US" dirty="0"/>
          </a:p>
          <a:p>
            <a:r>
              <a:rPr lang="en-US" dirty="0" smtClean="0"/>
              <a:t>HTTP (</a:t>
            </a:r>
            <a:r>
              <a:rPr lang="en-US" dirty="0"/>
              <a:t>Hypertext Transfer Protocol</a:t>
            </a:r>
            <a:r>
              <a:rPr lang="en-US" dirty="0" smtClean="0"/>
              <a:t>) is the </a:t>
            </a:r>
            <a:r>
              <a:rPr lang="en-US" i="1" dirty="0" smtClean="0"/>
              <a:t>protocol</a:t>
            </a:r>
            <a:r>
              <a:rPr lang="en-US" dirty="0" smtClean="0"/>
              <a:t> used to define the structure of the sent/received byte[]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 (Brief)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Will go into </a:t>
            </a:r>
            <a:r>
              <a:rPr lang="en-US" dirty="0" smtClean="0"/>
              <a:t>low level details </a:t>
            </a:r>
            <a:r>
              <a:rPr lang="en-US" dirty="0" smtClean="0"/>
              <a:t>next course, Enterprise 2</a:t>
            </a:r>
          </a:p>
          <a:p>
            <a:r>
              <a:rPr lang="en-US" dirty="0" smtClean="0"/>
              <a:t>3 main parts</a:t>
            </a:r>
          </a:p>
          <a:p>
            <a:pPr lvl="1"/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pPr lvl="1"/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2"/>
            <a:r>
              <a:rPr lang="en-US" dirty="0" smtClean="0"/>
              <a:t>In which language? Norwegian? English?</a:t>
            </a:r>
          </a:p>
          <a:p>
            <a:pPr lvl="1"/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2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2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  <a:p>
            <a:r>
              <a:rPr lang="en-US" dirty="0" smtClean="0"/>
              <a:t>Most used version is 1.1, where data is sent like a readable string</a:t>
            </a:r>
          </a:p>
          <a:p>
            <a:pPr lvl="1"/>
            <a:r>
              <a:rPr lang="en-US" dirty="0" smtClean="0"/>
              <a:t>HTTP 2.0 send data in binary format, but uses same commands/headers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0030"/>
            <a:ext cx="10515600" cy="1325563"/>
          </a:xfrm>
        </p:spPr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557" y="404804"/>
            <a:ext cx="23528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WireShark</a:t>
            </a:r>
            <a:r>
              <a:rPr lang="en-US" dirty="0" smtClean="0"/>
              <a:t> to see exactly what is sent over your network 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64"/>
            <a:ext cx="8962606" cy="61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smtClean="0"/>
              <a:t>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</a:t>
            </a:r>
            <a:r>
              <a:rPr lang="en-US" dirty="0" smtClean="0"/>
              <a:t> </a:t>
            </a:r>
            <a:r>
              <a:rPr lang="en-US" i="1" dirty="0" smtClean="0"/>
              <a:t>/</a:t>
            </a:r>
            <a:r>
              <a:rPr lang="en-US" i="1" dirty="0" smtClean="0"/>
              <a:t>figs/cat.jpeg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       </a:t>
            </a:r>
            <a:r>
              <a:rPr lang="en-US" i="1" dirty="0" smtClean="0"/>
              <a:t> /</a:t>
            </a:r>
            <a:r>
              <a:rPr lang="en-US" i="1" dirty="0" smtClean="0"/>
              <a:t>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</a:t>
            </a:r>
            <a:r>
              <a:rPr lang="en-US" i="1" dirty="0" smtClean="0"/>
              <a:t>/where/installed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</a:t>
            </a:r>
            <a:r>
              <a:rPr lang="en-US" sz="2800" i="1" dirty="0" smtClean="0"/>
              <a:t>www.foo.org/index.html</a:t>
            </a:r>
            <a:r>
              <a:rPr lang="en-US" sz="2800" dirty="0" smtClean="0"/>
              <a:t>”, the server will check if a file called “</a:t>
            </a:r>
            <a:r>
              <a:rPr lang="en-US" sz="2800" i="1" dirty="0" smtClean="0"/>
              <a:t>index.html</a:t>
            </a:r>
            <a:r>
              <a:rPr lang="en-US" sz="2800" dirty="0" smtClean="0"/>
              <a:t>” is under the folder “</a:t>
            </a:r>
            <a:r>
              <a:rPr lang="en-US" sz="2800" i="1" dirty="0" smtClean="0"/>
              <a:t>/where/installed</a:t>
            </a:r>
            <a:r>
              <a:rPr lang="en-US" sz="2800" dirty="0" smtClean="0"/>
              <a:t>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662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</a:t>
            </a:r>
            <a:r>
              <a:rPr lang="en-US" i="1" dirty="0" smtClean="0"/>
              <a:t>index.html</a:t>
            </a:r>
            <a:r>
              <a:rPr lang="en-US" dirty="0" smtClean="0"/>
              <a:t>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</a:t>
            </a:r>
            <a:r>
              <a:rPr lang="en-US" i="1" dirty="0"/>
              <a:t>www.foo.org/index.html</a:t>
            </a:r>
            <a:r>
              <a:rPr lang="en-US" dirty="0"/>
              <a:t>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</a:t>
            </a:r>
            <a:r>
              <a:rPr lang="en-US" i="1" dirty="0" smtClean="0"/>
              <a:t>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</a:t>
            </a:r>
            <a:r>
              <a:rPr lang="en-US" i="1" dirty="0" smtClean="0"/>
              <a:t>index.html</a:t>
            </a:r>
            <a:r>
              <a:rPr lang="en-US" dirty="0" smtClean="0"/>
              <a:t>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</a:t>
            </a:r>
            <a:r>
              <a:rPr lang="en-US" i="1" dirty="0" smtClean="0"/>
              <a:t>www.foo.org/figs/cat.jpeg</a:t>
            </a:r>
            <a:r>
              <a:rPr lang="en-US" dirty="0" smtClean="0"/>
              <a:t>”, the request command will be “</a:t>
            </a:r>
            <a:r>
              <a:rPr lang="en-US" i="1" dirty="0" smtClean="0"/>
              <a:t>GET /figs/cat.jpeg HTTP/1.1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What after the &lt;IP address&gt;:&lt;port&gt; is the so called “</a:t>
            </a:r>
            <a:r>
              <a:rPr lang="en-US" i="1" dirty="0" smtClean="0"/>
              <a:t>path</a:t>
            </a:r>
            <a:r>
              <a:rPr lang="en-US" dirty="0" smtClean="0"/>
              <a:t>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</a:t>
            </a:r>
            <a:r>
              <a:rPr lang="en-US" i="1" dirty="0" smtClean="0"/>
              <a:t>/where/installed</a:t>
            </a:r>
            <a:r>
              <a:rPr lang="en-US" dirty="0" smtClean="0"/>
              <a:t>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8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i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i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i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i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i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JSF (</a:t>
            </a:r>
            <a:r>
              <a:rPr lang="en-US" dirty="0" err="1"/>
              <a:t>JavaServer</a:t>
            </a:r>
            <a:r>
              <a:rPr lang="en-US" dirty="0"/>
              <a:t> Faces</a:t>
            </a:r>
            <a:r>
              <a:rPr lang="en-US" dirty="0" smtClean="0"/>
              <a:t>) for Java (.</a:t>
            </a:r>
            <a:r>
              <a:rPr lang="en-US" dirty="0" err="1" smtClean="0"/>
              <a:t>xhtml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(Model–view–controller)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design pattern for developing GUI/Web applications </a:t>
            </a:r>
          </a:p>
          <a:p>
            <a:r>
              <a:rPr lang="en-US" dirty="0" smtClean="0"/>
              <a:t>Clear separation of concerns: easier to develop and maintain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: internal state of the application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: running code with the business logic. Receive inputs from User, and modify the state, </a:t>
            </a:r>
            <a:r>
              <a:rPr lang="en-US" dirty="0" err="1" smtClean="0"/>
              <a:t>ie</a:t>
            </a:r>
            <a:r>
              <a:rPr lang="en-US" dirty="0" smtClean="0"/>
              <a:t> the Model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 what the user will receive, </a:t>
            </a:r>
            <a:r>
              <a:rPr lang="en-US" dirty="0" err="1" smtClean="0"/>
              <a:t>eg</a:t>
            </a:r>
            <a:r>
              <a:rPr lang="en-US" dirty="0" smtClean="0"/>
              <a:t> displayed HTML pages </a:t>
            </a:r>
            <a:endParaRPr lang="en-US" dirty="0"/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6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(JS) has nothing to do with Java</a:t>
            </a:r>
          </a:p>
          <a:p>
            <a:r>
              <a:rPr lang="en-US" i="1" dirty="0" smtClean="0"/>
              <a:t>Programming</a:t>
            </a:r>
            <a:r>
              <a:rPr lang="en-US" dirty="0" smtClean="0"/>
              <a:t> language executed in the browser</a:t>
            </a:r>
          </a:p>
          <a:p>
            <a:r>
              <a:rPr lang="en-US" dirty="0" smtClean="0"/>
              <a:t>JS code referenced by webpages like any other resource (</a:t>
            </a:r>
            <a:r>
              <a:rPr lang="en-US" dirty="0" err="1" smtClean="0"/>
              <a:t>eg</a:t>
            </a:r>
            <a:r>
              <a:rPr lang="en-US" dirty="0" smtClean="0"/>
              <a:t> images and CSS files), or can be embedded directly in HTML</a:t>
            </a:r>
          </a:p>
          <a:p>
            <a:r>
              <a:rPr lang="en-US" dirty="0" smtClean="0"/>
              <a:t>JS can manipulate the DOM (</a:t>
            </a:r>
            <a:r>
              <a:rPr lang="en-US" dirty="0"/>
              <a:t>Document Object </a:t>
            </a:r>
            <a:r>
              <a:rPr lang="en-US" dirty="0" smtClean="0"/>
              <a:t>Model) to alter the webpages structure/content based on user’s interactions (</a:t>
            </a:r>
            <a:r>
              <a:rPr lang="en-US" dirty="0" err="1" smtClean="0"/>
              <a:t>eg</a:t>
            </a:r>
            <a:r>
              <a:rPr lang="en-US" dirty="0" smtClean="0"/>
              <a:t> mouse clicks)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44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avascript is to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371474"/>
            <a:ext cx="11331575" cy="6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57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King on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1" y="1825624"/>
            <a:ext cx="11661913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If web page needs to execute code on browser, you use JS</a:t>
            </a:r>
          </a:p>
          <a:p>
            <a:r>
              <a:rPr lang="en-US" dirty="0" smtClean="0"/>
              <a:t>But historically there were other options in the (not so long ago) past:</a:t>
            </a:r>
          </a:p>
          <a:p>
            <a:pPr lvl="1"/>
            <a:r>
              <a:rPr lang="en-US" dirty="0" smtClean="0"/>
              <a:t>Java with Java Applets (practically dead) </a:t>
            </a:r>
          </a:p>
          <a:p>
            <a:pPr lvl="1"/>
            <a:r>
              <a:rPr lang="en-US" dirty="0" smtClean="0"/>
              <a:t>Flash (still found in some old web pages)</a:t>
            </a:r>
          </a:p>
          <a:p>
            <a:pPr lvl="1"/>
            <a:r>
              <a:rPr lang="en-US" dirty="0" smtClean="0"/>
              <a:t>Silverlight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Those were not natively supported by </a:t>
            </a:r>
            <a:r>
              <a:rPr lang="en-US" dirty="0" smtClean="0"/>
              <a:t>browsers, </a:t>
            </a:r>
            <a:r>
              <a:rPr lang="en-US" dirty="0" smtClean="0"/>
              <a:t>and you had to install plugins to run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</a:t>
            </a:r>
            <a:r>
              <a:rPr lang="en-US" i="1" dirty="0" smtClean="0"/>
              <a:t>template</a:t>
            </a:r>
            <a:r>
              <a:rPr lang="en-US" dirty="0" smtClean="0"/>
              <a:t>” technologies (</a:t>
            </a:r>
            <a:r>
              <a:rPr lang="en-US" dirty="0" err="1" smtClean="0"/>
              <a:t>eg</a:t>
            </a:r>
            <a:r>
              <a:rPr lang="en-US" dirty="0" smtClean="0"/>
              <a:t> JSF)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front-end and backend</a:t>
            </a:r>
          </a:p>
          <a:p>
            <a:r>
              <a:rPr lang="en-US" i="1" dirty="0" smtClean="0"/>
              <a:t>Frontend</a:t>
            </a:r>
            <a:r>
              <a:rPr lang="en-US" dirty="0" smtClean="0"/>
              <a:t>: only “</a:t>
            </a:r>
            <a:r>
              <a:rPr lang="en-US" i="1" dirty="0" smtClean="0"/>
              <a:t>static</a:t>
            </a:r>
            <a:r>
              <a:rPr lang="en-US" dirty="0" smtClean="0"/>
              <a:t>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Frontend </a:t>
            </a:r>
            <a:r>
              <a:rPr lang="en-US" dirty="0" smtClean="0"/>
              <a:t>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82093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Enterprise 1 vs </a:t>
            </a:r>
            <a:r>
              <a:rPr lang="en-US" dirty="0" smtClean="0"/>
              <a:t>Other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4"/>
            <a:ext cx="11820939" cy="48534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E1, we are going to </a:t>
            </a:r>
            <a:r>
              <a:rPr lang="en-US" dirty="0"/>
              <a:t>only </a:t>
            </a:r>
            <a:r>
              <a:rPr lang="en-US" dirty="0" smtClean="0"/>
              <a:t>see server-side HTML rendering with a template technology like JSF (which is tight to Java-</a:t>
            </a:r>
            <a:r>
              <a:rPr lang="en-US" dirty="0" err="1" smtClean="0"/>
              <a:t>backends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WDAD, </a:t>
            </a:r>
            <a:r>
              <a:rPr lang="en-US" dirty="0" smtClean="0"/>
              <a:t>we will see REST and client-side rendering with AJAX and </a:t>
            </a:r>
            <a:r>
              <a:rPr lang="en-US" dirty="0" err="1" smtClean="0"/>
              <a:t>WebSockets</a:t>
            </a:r>
            <a:r>
              <a:rPr lang="en-US" dirty="0" smtClean="0"/>
              <a:t>, with frameworks like </a:t>
            </a:r>
            <a:r>
              <a:rPr lang="en-US" dirty="0" smtClean="0"/>
              <a:t>React </a:t>
            </a:r>
            <a:r>
              <a:rPr lang="en-US" dirty="0" smtClean="0"/>
              <a:t>and Angular (which are not tied to any specific backend technology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E2, we will have JVM </a:t>
            </a:r>
            <a:r>
              <a:rPr lang="en-US" dirty="0" err="1" smtClean="0"/>
              <a:t>backends</a:t>
            </a:r>
            <a:r>
              <a:rPr lang="en-US" dirty="0" smtClean="0"/>
              <a:t> with JS frontends</a:t>
            </a:r>
            <a:endParaRPr lang="en-US" dirty="0" smtClean="0"/>
          </a:p>
          <a:p>
            <a:r>
              <a:rPr lang="en-US" dirty="0" smtClean="0"/>
              <a:t>Note 1: in current job market, learning a framework like </a:t>
            </a:r>
            <a:r>
              <a:rPr lang="en-US" i="1" dirty="0" smtClean="0"/>
              <a:t>React is better than JSF</a:t>
            </a:r>
            <a:r>
              <a:rPr lang="en-US" dirty="0" smtClean="0"/>
              <a:t>… but still important to get some experience with such kind of frameworks</a:t>
            </a:r>
          </a:p>
          <a:p>
            <a:r>
              <a:rPr lang="en-US" dirty="0" smtClean="0"/>
              <a:t>Note 2: we only going to scratch the surface of JSF, using the minimum necessary to make some non-trivial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5803"/>
            <a:ext cx="10515600" cy="1325563"/>
          </a:xfrm>
        </p:spPr>
        <p:txBody>
          <a:bodyPr/>
          <a:lstStyle/>
          <a:p>
            <a:r>
              <a:rPr lang="en-US" dirty="0" smtClean="0"/>
              <a:t>JSF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5"/>
            <a:ext cx="11728174" cy="47739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Besides handling specs like JPA and EJB, a Container also provides a web server handling HTTP requests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servlet </a:t>
            </a:r>
            <a:r>
              <a:rPr lang="en-US" dirty="0" smtClean="0"/>
              <a:t>is the part that handles the HTTP requests, and creates dynamic HTML pages based on templates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templating</a:t>
            </a:r>
            <a:r>
              <a:rPr lang="en-US" dirty="0" smtClean="0"/>
              <a:t> technologies, using servlets underneath</a:t>
            </a:r>
          </a:p>
          <a:p>
            <a:pPr lvl="1"/>
            <a:r>
              <a:rPr lang="en-US" dirty="0" smtClean="0"/>
              <a:t>JSF main one in JEE, replacing older JSP</a:t>
            </a:r>
          </a:p>
          <a:p>
            <a:r>
              <a:rPr lang="en-US" dirty="0" smtClean="0"/>
              <a:t>As container can have different </a:t>
            </a:r>
            <a:r>
              <a:rPr lang="en-US" dirty="0" smtClean="0"/>
              <a:t>WARs </a:t>
            </a:r>
            <a:r>
              <a:rPr lang="en-US" dirty="0" smtClean="0"/>
              <a:t>installed, first step when receiving HTTP request is to check which WAR should handle it (based on URL path)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3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361304"/>
            <a:ext cx="10565546" cy="60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4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7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JSF: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1825624"/>
            <a:ext cx="6599583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 technology</a:t>
            </a:r>
          </a:p>
          <a:p>
            <a:r>
              <a:rPr lang="en-US" dirty="0" smtClean="0"/>
              <a:t>Templates written </a:t>
            </a:r>
            <a:r>
              <a:rPr lang="en-US" dirty="0"/>
              <a:t>in </a:t>
            </a:r>
            <a:r>
              <a:rPr lang="en-US" i="1" dirty="0"/>
              <a:t>XHTML</a:t>
            </a:r>
            <a:r>
              <a:rPr lang="en-US" dirty="0"/>
              <a:t>: Extensible Hypertext Markup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Valid XML files, resembling HTML</a:t>
            </a:r>
          </a:p>
          <a:p>
            <a:r>
              <a:rPr lang="en-US" dirty="0" smtClean="0"/>
              <a:t>Mixing together HTML-tags (</a:t>
            </a:r>
            <a:r>
              <a:rPr lang="en-US" dirty="0" err="1" smtClean="0"/>
              <a:t>eg</a:t>
            </a:r>
            <a:r>
              <a:rPr lang="en-US" dirty="0" smtClean="0"/>
              <a:t> &lt;p&gt;, &lt;a&gt;) with special tags that are going to be handled and transformed by JSF Servlet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1825624"/>
            <a:ext cx="5113889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JSF Template .XHTML example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851" y="1690688"/>
            <a:ext cx="10190921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1.0 Transitional//EN"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"http://www.w3.org/TR/xhtml1/DTD/xhtml1-transitional.dtd"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/core"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&gt;Example of Dynamic Page&lt;/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 to 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="../index.html"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&gt;Home&lt;/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date: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#{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session.lastAccessedTime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f:convertDateTime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="MM/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&lt;/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1" y="505293"/>
            <a:ext cx="11353162" cy="4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28174" cy="48402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Based on tags, JSF decides how to translate </a:t>
            </a:r>
            <a:r>
              <a:rPr lang="en-US" i="1" dirty="0" smtClean="0"/>
              <a:t>&lt;tags&gt; </a:t>
            </a:r>
            <a:r>
              <a:rPr lang="en-US" dirty="0" smtClean="0"/>
              <a:t>into HTML</a:t>
            </a:r>
          </a:p>
          <a:p>
            <a:r>
              <a:rPr lang="en-US" dirty="0" smtClean="0"/>
              <a:t>JSF has a predefined sets of tags that it can handle</a:t>
            </a:r>
          </a:p>
          <a:p>
            <a:r>
              <a:rPr lang="en-US" dirty="0" smtClean="0"/>
              <a:t>In some cases, direct mapping to HTML</a:t>
            </a:r>
          </a:p>
          <a:p>
            <a:r>
              <a:rPr lang="en-US" dirty="0" smtClean="0"/>
              <a:t>Other cases, will execute code to generate HTML</a:t>
            </a:r>
          </a:p>
          <a:p>
            <a:r>
              <a:rPr lang="en-US" b="1" dirty="0"/>
              <a:t>&lt;</a:t>
            </a:r>
            <a:r>
              <a:rPr lang="en-US" b="1" dirty="0" err="1"/>
              <a:t>h:outputText</a:t>
            </a:r>
            <a:r>
              <a:rPr lang="en-US" b="1" dirty="0"/>
              <a:t> value="#{</a:t>
            </a:r>
            <a:r>
              <a:rPr lang="en-US" b="1" dirty="0" err="1"/>
              <a:t>session.lastAccessedTime</a:t>
            </a:r>
            <a:r>
              <a:rPr lang="en-US" b="1" dirty="0" smtClean="0"/>
              <a:t>}"&gt;</a:t>
            </a:r>
          </a:p>
          <a:p>
            <a:pPr lvl="1"/>
            <a:r>
              <a:rPr lang="en-US" dirty="0" smtClean="0"/>
              <a:t>Create text based on Java code executed inside “#{}”</a:t>
            </a:r>
          </a:p>
          <a:p>
            <a:r>
              <a:rPr lang="en-US" b="1" dirty="0"/>
              <a:t>&lt;</a:t>
            </a:r>
            <a:r>
              <a:rPr lang="en-US" b="1" dirty="0" err="1"/>
              <a:t>f:convertDateTime</a:t>
            </a:r>
            <a:r>
              <a:rPr lang="en-US" b="1" dirty="0"/>
              <a:t> pattern="MM/</a:t>
            </a:r>
            <a:r>
              <a:rPr lang="en-US" b="1" dirty="0" err="1"/>
              <a:t>dd</a:t>
            </a:r>
            <a:r>
              <a:rPr lang="en-US" b="1" dirty="0"/>
              <a:t>/</a:t>
            </a:r>
            <a:r>
              <a:rPr lang="en-US" b="1" dirty="0" err="1"/>
              <a:t>yyyy</a:t>
            </a:r>
            <a:r>
              <a:rPr lang="en-US" b="1" dirty="0"/>
              <a:t>" type="date</a:t>
            </a:r>
            <a:r>
              <a:rPr lang="en-US" b="1" dirty="0" smtClean="0"/>
              <a:t>"/&gt;</a:t>
            </a:r>
          </a:p>
          <a:p>
            <a:pPr lvl="1"/>
            <a:r>
              <a:rPr lang="en-US" dirty="0" smtClean="0"/>
              <a:t>Specify how a Java Date object should be printed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(ns)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2923487"/>
            <a:ext cx="11953461" cy="37291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Namespaces are like “</a:t>
            </a:r>
            <a:r>
              <a:rPr lang="en-US" i="1" dirty="0" smtClean="0"/>
              <a:t>import packages</a:t>
            </a:r>
            <a:r>
              <a:rPr lang="en-US" dirty="0" smtClean="0"/>
              <a:t>” in Java, used to avoid name </a:t>
            </a:r>
            <a:r>
              <a:rPr lang="en-US" dirty="0" smtClean="0"/>
              <a:t>conflicts</a:t>
            </a:r>
            <a:endParaRPr lang="en-US" dirty="0" smtClean="0"/>
          </a:p>
          <a:p>
            <a:r>
              <a:rPr lang="en-US" dirty="0" smtClean="0"/>
              <a:t>Used namespaces need to be declared at beginning, with a custom variable name (usually just a letter, like </a:t>
            </a:r>
            <a:r>
              <a:rPr lang="en-US" i="1" dirty="0" smtClean="0"/>
              <a:t>h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, to avoid too much typing)  </a:t>
            </a:r>
          </a:p>
          <a:p>
            <a:r>
              <a:rPr lang="en-US" i="1" dirty="0" smtClean="0"/>
              <a:t>&lt;a&gt;</a:t>
            </a:r>
            <a:r>
              <a:rPr lang="en-US" dirty="0" smtClean="0"/>
              <a:t> belongs to default namespace </a:t>
            </a:r>
          </a:p>
          <a:p>
            <a:pPr lvl="1"/>
            <a:r>
              <a:rPr lang="en-US" dirty="0" smtClean="0"/>
              <a:t>"http</a:t>
            </a:r>
            <a:r>
              <a:rPr lang="en-US" dirty="0"/>
              <a:t>://</a:t>
            </a:r>
            <a:r>
              <a:rPr lang="en-US" dirty="0" smtClean="0"/>
              <a:t>www.w3.org/1999/xhtml"  in this example</a:t>
            </a:r>
          </a:p>
          <a:p>
            <a:r>
              <a:rPr lang="en-US" i="1" dirty="0" smtClean="0"/>
              <a:t>&lt;</a:t>
            </a:r>
            <a:r>
              <a:rPr lang="en-US" i="1" dirty="0" err="1" smtClean="0"/>
              <a:t>h:outputText</a:t>
            </a:r>
            <a:r>
              <a:rPr lang="en-US" i="1" dirty="0" smtClean="0"/>
              <a:t>&gt;</a:t>
            </a:r>
            <a:r>
              <a:rPr lang="en-US" dirty="0" smtClean="0"/>
              <a:t> belongs to namespace called </a:t>
            </a:r>
            <a:r>
              <a:rPr lang="en-US" i="1" dirty="0" smtClean="0"/>
              <a:t>h</a:t>
            </a:r>
          </a:p>
          <a:p>
            <a:pPr lvl="1"/>
            <a:r>
              <a:rPr lang="en-US" dirty="0"/>
              <a:t>“http://xmlns.jcp.org/</a:t>
            </a:r>
            <a:r>
              <a:rPr lang="en-US" dirty="0" err="1"/>
              <a:t>jsf</a:t>
            </a:r>
            <a:r>
              <a:rPr lang="en-US" dirty="0"/>
              <a:t>/html” </a:t>
            </a:r>
            <a:r>
              <a:rPr lang="en-US" dirty="0" smtClean="0"/>
              <a:t>in this example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338" y="1597923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20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65125"/>
            <a:ext cx="11675166" cy="1325563"/>
          </a:xfrm>
        </p:spPr>
        <p:txBody>
          <a:bodyPr/>
          <a:lstStyle/>
          <a:p>
            <a:r>
              <a:rPr lang="en-US" dirty="0" smtClean="0"/>
              <a:t>JSF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4"/>
            <a:ext cx="11675166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JSF provides several tags with different namespaces</a:t>
            </a:r>
          </a:p>
          <a:p>
            <a:r>
              <a:rPr lang="en-US" dirty="0" smtClean="0"/>
              <a:t>JSF can also be extended with more tags, with libraries like </a:t>
            </a:r>
            <a:r>
              <a:rPr lang="en-US" i="1" dirty="0" err="1" smtClean="0"/>
              <a:t>PrimeFaces</a:t>
            </a:r>
            <a:r>
              <a:rPr lang="en-US" dirty="0" smtClean="0"/>
              <a:t> and </a:t>
            </a:r>
            <a:r>
              <a:rPr lang="en-US" i="1" dirty="0" err="1" smtClean="0"/>
              <a:t>OmniFaces</a:t>
            </a:r>
            <a:endParaRPr lang="en-US" i="1" dirty="0" smtClean="0"/>
          </a:p>
          <a:p>
            <a:pPr lvl="1"/>
            <a:r>
              <a:rPr lang="en-US" dirty="0" smtClean="0"/>
              <a:t>But we are not going to see them…</a:t>
            </a:r>
          </a:p>
          <a:p>
            <a:r>
              <a:rPr lang="en-US" dirty="0" smtClean="0"/>
              <a:t>Available tags/namespaces (see </a:t>
            </a:r>
            <a:r>
              <a:rPr lang="en-US" dirty="0" smtClean="0"/>
              <a:t>online </a:t>
            </a:r>
            <a:r>
              <a:rPr lang="en-US" dirty="0" smtClean="0"/>
              <a:t>for full list of available tags):</a:t>
            </a:r>
          </a:p>
          <a:p>
            <a:pPr lvl="1"/>
            <a:r>
              <a:rPr lang="en-US" dirty="0" smtClean="0"/>
              <a:t>http://xmlns.jcp.org/jsf/html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xmlns.jcp.org/jsf/facelets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xmlns.jcp.org/jsf/composite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xmlns.jcp.org/jsf/passthrough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xmlns.jcp.org/jsp/jstl/functions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08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1825625"/>
            <a:ext cx="9183757" cy="4667940"/>
          </a:xfrm>
        </p:spPr>
        <p:txBody>
          <a:bodyPr/>
          <a:lstStyle/>
          <a:p>
            <a:r>
              <a:rPr lang="en-US" dirty="0" smtClean="0"/>
              <a:t>Template </a:t>
            </a:r>
            <a:r>
              <a:rPr lang="en-US" i="1" dirty="0" smtClean="0"/>
              <a:t>.XHTML </a:t>
            </a:r>
            <a:r>
              <a:rPr lang="en-US" dirty="0" smtClean="0"/>
              <a:t>and other assets (HTML/CSS/JS/images/etc.) are not source files to compile</a:t>
            </a:r>
          </a:p>
          <a:p>
            <a:r>
              <a:rPr lang="en-US" dirty="0" smtClean="0"/>
              <a:t>Need to be put under “</a:t>
            </a:r>
            <a:r>
              <a:rPr lang="en-US" i="1" dirty="0" err="1" smtClean="0"/>
              <a:t>src</a:t>
            </a:r>
            <a:r>
              <a:rPr lang="en-US" i="1" dirty="0" smtClean="0"/>
              <a:t>/main/</a:t>
            </a:r>
            <a:r>
              <a:rPr lang="en-US" i="1" dirty="0" err="1" smtClean="0"/>
              <a:t>webapp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Anything under such folder will be available with HTTP request to server, but “</a:t>
            </a:r>
            <a:r>
              <a:rPr lang="en-US" i="1" dirty="0" smtClean="0"/>
              <a:t>WEB-INF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WEB-INF/web.xml</a:t>
            </a:r>
            <a:r>
              <a:rPr lang="en-US" dirty="0" smtClean="0"/>
              <a:t>” is where configurations are set, like JSF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72" y="1825624"/>
            <a:ext cx="2427656" cy="36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2307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42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having a JEE Container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0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789764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77395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9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9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690688"/>
            <a:ext cx="11569148" cy="50546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b="1" dirty="0" smtClean="0"/>
              <a:t>FROM</a:t>
            </a:r>
            <a:r>
              <a:rPr lang="en-US" b="1" dirty="0"/>
              <a:t>:</a:t>
            </a:r>
            <a:r>
              <a:rPr lang="en-US" dirty="0"/>
              <a:t> specify the base OS image</a:t>
            </a:r>
          </a:p>
          <a:p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r>
              <a:rPr lang="en-US" b="1" dirty="0"/>
              <a:t>CMD</a:t>
            </a:r>
            <a:r>
              <a:rPr lang="en-US" dirty="0"/>
              <a:t>: the actual command for your </a:t>
            </a:r>
            <a:r>
              <a:rPr lang="en-US" dirty="0" smtClean="0"/>
              <a:t>application</a:t>
            </a:r>
          </a:p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/>
              <a:t>ADD</a:t>
            </a:r>
            <a:r>
              <a:rPr lang="en-US" dirty="0"/>
              <a:t>: 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b="1" dirty="0"/>
              <a:t>#</a:t>
            </a:r>
            <a:r>
              <a:rPr lang="en-US" dirty="0"/>
              <a:t> are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50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318052"/>
            <a:ext cx="11623921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94435" cy="4932984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&lt;name&gt;</a:t>
            </a:r>
          </a:p>
          <a:p>
            <a:pPr lvl="1"/>
            <a:r>
              <a:rPr lang="en-US" dirty="0"/>
              <a:t>Run the give image</a:t>
            </a:r>
          </a:p>
          <a:p>
            <a:r>
              <a:rPr lang="en-US" b="1" dirty="0" err="1"/>
              <a:t>docker</a:t>
            </a:r>
            <a:r>
              <a:rPr lang="en-US" b="1" dirty="0"/>
              <a:t> </a:t>
            </a:r>
            <a:r>
              <a:rPr lang="en-US" b="1" dirty="0" err="1"/>
              <a:t>ps</a:t>
            </a:r>
            <a:endParaRPr lang="en-US" b="1" dirty="0"/>
          </a:p>
          <a:p>
            <a:pPr lvl="1"/>
            <a:r>
              <a:rPr lang="en-US" dirty="0"/>
              <a:t>Show running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stop &lt;id&gt;</a:t>
            </a:r>
          </a:p>
          <a:p>
            <a:pPr lvl="1"/>
            <a:r>
              <a:rPr lang="en-US" dirty="0"/>
              <a:t>Stop the given running image. Note: an image can be run in several instances, with different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In IntelliJ, you can also install “Docker integration” plugin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5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4"/>
            <a:ext cx="11820939" cy="4853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is quite portable… for monolithic Java servers (</a:t>
            </a:r>
            <a:r>
              <a:rPr lang="en-US" dirty="0" err="1" smtClean="0"/>
              <a:t>ie</a:t>
            </a:r>
            <a:r>
              <a:rPr lang="en-US" dirty="0" smtClean="0"/>
              <a:t> single applications), using Docker is not critical (compared to other languages/frameworks…)</a:t>
            </a:r>
          </a:p>
          <a:p>
            <a:r>
              <a:rPr lang="en-US" dirty="0" smtClean="0"/>
              <a:t>But it simplify starting JEE Containers</a:t>
            </a:r>
          </a:p>
          <a:p>
            <a:r>
              <a:rPr lang="en-US" dirty="0" smtClean="0"/>
              <a:t>We will also use it for databases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) and browsers (</a:t>
            </a:r>
            <a:r>
              <a:rPr lang="en-US" dirty="0" err="1" smtClean="0"/>
              <a:t>eg</a:t>
            </a:r>
            <a:r>
              <a:rPr lang="en-US" dirty="0" smtClean="0"/>
              <a:t> Chrome) for testing (</a:t>
            </a:r>
            <a:r>
              <a:rPr lang="en-US" dirty="0" err="1" smtClean="0"/>
              <a:t>ie</a:t>
            </a:r>
            <a:r>
              <a:rPr lang="en-US" dirty="0" smtClean="0"/>
              <a:t> Selenium) </a:t>
            </a:r>
          </a:p>
          <a:p>
            <a:r>
              <a:rPr lang="en-US" dirty="0" smtClean="0"/>
              <a:t>Docker will be critical in Enterprise 2, when dealing with </a:t>
            </a:r>
            <a:r>
              <a:rPr lang="en-US" dirty="0" err="1" smtClean="0"/>
              <a:t>microservices</a:t>
            </a:r>
            <a:r>
              <a:rPr lang="en-US" dirty="0" smtClean="0"/>
              <a:t> (where we will need to orchestrate many applications…)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/base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/examples</a:t>
            </a:r>
            <a:endParaRPr lang="en-US" b="1" dirty="0"/>
          </a:p>
          <a:p>
            <a:r>
              <a:rPr lang="en-US" dirty="0" smtClean="0"/>
              <a:t>Exercises for Lesson 07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 smtClean="0"/>
              <a:t>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you type “</a:t>
            </a:r>
            <a:r>
              <a:rPr lang="en-US" i="1" u="sng" dirty="0" smtClean="0"/>
              <a:t>www.google.com</a:t>
            </a:r>
            <a:r>
              <a:rPr lang="en-US" dirty="0" smtClean="0"/>
              <a:t>” in your browser, how does it now which machine to “connect” to?</a:t>
            </a:r>
          </a:p>
          <a:p>
            <a:r>
              <a:rPr lang="en-US" dirty="0" smtClean="0"/>
              <a:t>Internet connections are based on IP addresses</a:t>
            </a:r>
          </a:p>
          <a:p>
            <a:pPr lvl="1"/>
            <a:r>
              <a:rPr lang="en-US" dirty="0" smtClean="0"/>
              <a:t>A 32 bit number, usually represented with 0-255 octets</a:t>
            </a:r>
          </a:p>
          <a:p>
            <a:pPr lvl="2"/>
            <a:r>
              <a:rPr lang="en-US" dirty="0" smtClean="0"/>
              <a:t> 74.125.131.103   for </a:t>
            </a:r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pPr lvl="1"/>
            <a:r>
              <a:rPr lang="en-US" dirty="0" smtClean="0"/>
              <a:t>IPv4 is most currently used. IPv6 is </a:t>
            </a:r>
            <a:r>
              <a:rPr lang="en-US" dirty="0" err="1" smtClean="0"/>
              <a:t>sloooowly</a:t>
            </a:r>
            <a:r>
              <a:rPr lang="en-US" dirty="0" smtClean="0"/>
              <a:t> replacing it</a:t>
            </a:r>
          </a:p>
          <a:p>
            <a:r>
              <a:rPr lang="en-US" dirty="0" smtClean="0"/>
              <a:t>To make the translation from “</a:t>
            </a:r>
            <a:r>
              <a:rPr lang="en-US" i="1" dirty="0" smtClean="0"/>
              <a:t>www.google.com</a:t>
            </a:r>
            <a:r>
              <a:rPr lang="en-US" dirty="0" smtClean="0"/>
              <a:t>” to 74.125.131.103, your machine needs to contact a DNS server</a:t>
            </a:r>
          </a:p>
          <a:p>
            <a:r>
              <a:rPr lang="en-US" dirty="0" smtClean="0"/>
              <a:t>Discovery handled by the operating system (OS): either hardcoded known host (DNS roots) or broadcast on local network to get reply from your ISP (Internet Service Provider)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8610</TotalTime>
  <Words>3500</Words>
  <Application>Microsoft Office PowerPoint</Application>
  <PresentationFormat>Widescreen</PresentationFormat>
  <Paragraphs>358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Courier New</vt:lpstr>
      <vt:lpstr>Office Theme</vt:lpstr>
      <vt:lpstr>Enterprise Programmering 1  Lesson 07: JSF and Docker</vt:lpstr>
      <vt:lpstr>Web Applications</vt:lpstr>
      <vt:lpstr>PowerPoint Presentation</vt:lpstr>
      <vt:lpstr>World Wide Web (WWW)</vt:lpstr>
      <vt:lpstr>PowerPoint Presentation</vt:lpstr>
      <vt:lpstr>Many browsers…</vt:lpstr>
      <vt:lpstr>PowerPoint Presentation</vt:lpstr>
      <vt:lpstr>PowerPoint Presentation</vt:lpstr>
      <vt:lpstr>Domain Name System (DNS)</vt:lpstr>
      <vt:lpstr>PowerPoint Presentation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HTTP message</vt:lpstr>
      <vt:lpstr>HTTP Protocol (Brief)</vt:lpstr>
      <vt:lpstr>PowerPoint Presentation</vt:lpstr>
      <vt:lpstr>HTTP Server application</vt:lpstr>
      <vt:lpstr>Old Days Server</vt:lpstr>
      <vt:lpstr>PowerPoint Presentation</vt:lpstr>
      <vt:lpstr>PowerPoint Presentation</vt:lpstr>
      <vt:lpstr>Links to other files</vt:lpstr>
      <vt:lpstr>Cont.</vt:lpstr>
      <vt:lpstr>URL (Uniform Resource Locator)</vt:lpstr>
      <vt:lpstr>Cont.</vt:lpstr>
      <vt:lpstr>URI (Uniform Resource Identifier)</vt:lpstr>
      <vt:lpstr>Dynamic Pages</vt:lpstr>
      <vt:lpstr>PowerPoint Presentation</vt:lpstr>
      <vt:lpstr>Server-Side HTML Rendering</vt:lpstr>
      <vt:lpstr>MVC (Model–view–controller)</vt:lpstr>
      <vt:lpstr>JavaScript</vt:lpstr>
      <vt:lpstr>PowerPoint Presentation</vt:lpstr>
      <vt:lpstr>JavaScript is King on Browser </vt:lpstr>
      <vt:lpstr>AJAX (Asynchronous JavaScript and XML)</vt:lpstr>
      <vt:lpstr>PowerPoint Presentation</vt:lpstr>
      <vt:lpstr>WebSocket</vt:lpstr>
      <vt:lpstr>Frontend Development</vt:lpstr>
      <vt:lpstr>Possible Solution</vt:lpstr>
      <vt:lpstr>REST (Representational State Transfer)</vt:lpstr>
      <vt:lpstr>JavaScript + REST</vt:lpstr>
      <vt:lpstr>Enterprise 1 vs Other Courses</vt:lpstr>
      <vt:lpstr>JSF</vt:lpstr>
      <vt:lpstr>JEE Containers</vt:lpstr>
      <vt:lpstr>PowerPoint Presentation</vt:lpstr>
      <vt:lpstr>PowerPoint Presentation</vt:lpstr>
      <vt:lpstr>JSF: JavaServer Faces</vt:lpstr>
      <vt:lpstr>JSF Template .XHTML example</vt:lpstr>
      <vt:lpstr>PowerPoint Presentation</vt:lpstr>
      <vt:lpstr>Tags</vt:lpstr>
      <vt:lpstr>Namespaces (ns)</vt:lpstr>
      <vt:lpstr>JSF Tags</vt:lpstr>
      <vt:lpstr>Maven Folder Structure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Docker Commands</vt:lpstr>
      <vt:lpstr>Docker in This Course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365</cp:revision>
  <cp:lastPrinted>2018-01-15T20:28:34Z</cp:lastPrinted>
  <dcterms:created xsi:type="dcterms:W3CDTF">2017-12-10T14:32:25Z</dcterms:created>
  <dcterms:modified xsi:type="dcterms:W3CDTF">2018-11-28T12:06:47Z</dcterms:modified>
</cp:coreProperties>
</file>